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</p:sldIdLst>
  <p:sldSz cx="18288000" cy="10287000"/>
  <p:notesSz cx="6858000" cy="9144000"/>
  <p:embeddedFontLst>
    <p:embeddedFont>
      <p:font typeface="Clear Sans Regular" panose="020B0604020202020204" charset="0"/>
      <p:regular r:id="rId10"/>
    </p:embeddedFont>
    <p:embeddedFont>
      <p:font typeface="CAT Neuzeit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lear Sans Regular Bold Italics" panose="020B0604020202020204" charset="0"/>
      <p:regular r:id="rId16"/>
    </p:embeddedFont>
    <p:embeddedFont>
      <p:font typeface="Arimo Italics" panose="020B0604020202020204" charset="0"/>
      <p:regular r:id="rId17"/>
    </p:embeddedFont>
    <p:embeddedFont>
      <p:font typeface="Clear Sans Regular Italic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дина Юлия" initials="КЮ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17EB"/>
    <a:srgbClr val="88490A"/>
    <a:srgbClr val="EE8822"/>
    <a:srgbClr val="1E6434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 autoAdjust="0"/>
    <p:restoredTop sz="94172" autoAdjust="0"/>
  </p:normalViewPr>
  <p:slideViewPr>
    <p:cSldViewPr>
      <p:cViewPr>
        <p:scale>
          <a:sx n="40" d="100"/>
          <a:sy n="40" d="100"/>
        </p:scale>
        <p:origin x="-856" y="-1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BAE1D-0D0E-4130-8F06-F2A5C1DD7A8D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13344-154B-4BA5-B78D-BB639E871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794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1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/>
          <a:stretch>
            <a:fillRect/>
          </a:stretch>
        </p:blipFill>
        <p:spPr>
          <a:xfrm>
            <a:off x="3109050" y="-224377"/>
            <a:ext cx="16608570" cy="1100317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782927">
            <a:off x="-5433004" y="-3402076"/>
            <a:ext cx="17084107" cy="1668278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 rot="-782927">
            <a:off x="11851498" y="-991268"/>
            <a:ext cx="549542" cy="11861169"/>
          </a:xfrm>
          <a:prstGeom prst="rect">
            <a:avLst/>
          </a:prstGeom>
          <a:solidFill>
            <a:srgbClr val="D9D9D9"/>
          </a:solidFill>
        </p:spPr>
      </p:sp>
      <p:sp>
        <p:nvSpPr>
          <p:cNvPr id="5" name="TextBox 5"/>
          <p:cNvSpPr txBox="1"/>
          <p:nvPr/>
        </p:nvSpPr>
        <p:spPr>
          <a:xfrm>
            <a:off x="609600" y="2501025"/>
            <a:ext cx="9659354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50"/>
              </a:lnSpc>
            </a:pPr>
            <a:r>
              <a:rPr lang="en-US" sz="10500" spc="262" dirty="0">
                <a:solidFill>
                  <a:srgbClr val="1C2529"/>
                </a:solidFill>
                <a:latin typeface="Clear Sans Regular Bold Italics"/>
              </a:rPr>
              <a:t>M</a:t>
            </a:r>
            <a:r>
              <a:rPr lang="en-US" sz="10500" spc="262" dirty="0" smtClean="0">
                <a:solidFill>
                  <a:srgbClr val="1C2529"/>
                </a:solidFill>
                <a:latin typeface="Clear Sans Regular Bold Italics"/>
              </a:rPr>
              <a:t>ario </a:t>
            </a:r>
            <a:r>
              <a:rPr lang="ru-RU" sz="10500" spc="262" dirty="0" smtClean="0">
                <a:solidFill>
                  <a:srgbClr val="1C2529"/>
                </a:solidFill>
                <a:latin typeface="Clear Sans Regular Bold Italics"/>
              </a:rPr>
              <a:t>2077</a:t>
            </a:r>
            <a:endParaRPr lang="en-US" sz="10500" spc="262" dirty="0">
              <a:solidFill>
                <a:srgbClr val="1C2529"/>
              </a:solidFill>
              <a:latin typeface="Clear Sans Regular Bold Italics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02714" y="1028700"/>
            <a:ext cx="2668590" cy="294465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5952" y="4413530"/>
            <a:ext cx="10240415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0"/>
              </a:lnSpc>
            </a:pPr>
            <a:r>
              <a:rPr lang="en-US" sz="3700" spc="92" dirty="0">
                <a:solidFill>
                  <a:srgbClr val="737373"/>
                </a:solidFill>
                <a:latin typeface="Clear Sans Regular"/>
              </a:rPr>
              <a:t>НАПРАВЛЕНИЕ:  </a:t>
            </a:r>
            <a:r>
              <a:rPr lang="ru-RU" sz="4000" spc="90" dirty="0">
                <a:solidFill>
                  <a:srgbClr val="737373"/>
                </a:solidFill>
                <a:latin typeface="Clear Sans Regular Italics"/>
              </a:rPr>
              <a:t>Основы промышленного программирования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9600" y="8027693"/>
            <a:ext cx="11963399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84"/>
              </a:lnSpc>
            </a:pPr>
            <a:r>
              <a:rPr lang="ru-RU" sz="3622" spc="90" dirty="0">
                <a:solidFill>
                  <a:srgbClr val="737373"/>
                </a:solidFill>
                <a:latin typeface="Clear Sans Regular Italics"/>
              </a:rPr>
              <a:t>Иван </a:t>
            </a:r>
            <a:r>
              <a:rPr lang="ru-RU" sz="3622" spc="90" dirty="0" err="1">
                <a:solidFill>
                  <a:srgbClr val="737373"/>
                </a:solidFill>
                <a:latin typeface="Clear Sans Regular Italics"/>
              </a:rPr>
              <a:t>Баданин</a:t>
            </a:r>
            <a:r>
              <a:rPr lang="ru-RU" sz="3622" spc="90" dirty="0">
                <a:solidFill>
                  <a:srgbClr val="737373"/>
                </a:solidFill>
                <a:latin typeface="Clear Sans Regular Italics"/>
              </a:rPr>
              <a:t>, Екатерина </a:t>
            </a:r>
            <a:r>
              <a:rPr lang="ru-RU" sz="3622" spc="90" dirty="0" smtClean="0">
                <a:solidFill>
                  <a:srgbClr val="737373"/>
                </a:solidFill>
                <a:latin typeface="Clear Sans Regular Italics"/>
              </a:rPr>
              <a:t>Кудина, Кирилл Соловьёв</a:t>
            </a:r>
          </a:p>
          <a:p>
            <a:pPr>
              <a:lnSpc>
                <a:spcPts val="3984"/>
              </a:lnSpc>
            </a:pPr>
            <a:r>
              <a:rPr lang="ru-RU" sz="3622" spc="90" dirty="0" smtClean="0">
                <a:solidFill>
                  <a:srgbClr val="737373"/>
                </a:solidFill>
                <a:latin typeface="Clear Sans Regular Italics"/>
              </a:rPr>
              <a:t>Преподаватель:</a:t>
            </a:r>
            <a:r>
              <a:rPr lang="en-US" sz="3622" spc="90" dirty="0" smtClean="0">
                <a:solidFill>
                  <a:srgbClr val="737373"/>
                </a:solidFill>
                <a:latin typeface="Clear Sans Regular Italics"/>
              </a:rPr>
              <a:t> </a:t>
            </a:r>
            <a:endParaRPr lang="en-US" sz="3622" spc="90" dirty="0">
              <a:solidFill>
                <a:srgbClr val="737373"/>
              </a:solidFill>
              <a:latin typeface="Clear Sans Regular Italics"/>
            </a:endParaRPr>
          </a:p>
          <a:p>
            <a:pPr>
              <a:lnSpc>
                <a:spcPts val="3984"/>
              </a:lnSpc>
            </a:pPr>
            <a:r>
              <a:rPr lang="ru-RU" sz="3622" spc="90" dirty="0">
                <a:solidFill>
                  <a:srgbClr val="737373"/>
                </a:solidFill>
                <a:latin typeface="Clear Sans Regular Italics"/>
              </a:rPr>
              <a:t>Скотников Александр Евгеньевич</a:t>
            </a:r>
            <a:endParaRPr lang="en-US" sz="3622" spc="90" dirty="0">
              <a:solidFill>
                <a:srgbClr val="737373"/>
              </a:solidFill>
              <a:latin typeface="Clear Sans Regular Itali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1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82313" y="-160525"/>
            <a:ext cx="16744895" cy="96006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1" name="Прямоугольник 10"/>
          <p:cNvSpPr/>
          <p:nvPr/>
        </p:nvSpPr>
        <p:spPr>
          <a:xfrm>
            <a:off x="10744199" y="5191453"/>
            <a:ext cx="6086475" cy="3667514"/>
          </a:xfrm>
          <a:prstGeom prst="rect">
            <a:avLst/>
          </a:prstGeom>
          <a:solidFill>
            <a:srgbClr val="5E17EB"/>
          </a:solidFill>
          <a:ln>
            <a:solidFill>
              <a:srgbClr val="5E1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" name="Group 3"/>
          <p:cNvGrpSpPr/>
          <p:nvPr/>
        </p:nvGrpSpPr>
        <p:grpSpPr>
          <a:xfrm>
            <a:off x="1411132" y="1257300"/>
            <a:ext cx="9942667" cy="4793322"/>
            <a:chOff x="0" y="-92075"/>
            <a:chExt cx="16316762" cy="516565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2075"/>
              <a:ext cx="16316762" cy="1120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spc="250" dirty="0">
                  <a:solidFill>
                    <a:srgbClr val="1C2529"/>
                  </a:solidFill>
                  <a:latin typeface="CAT Neuzeit Bold"/>
                </a:rPr>
                <a:t>ПРОБЛЕМА: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42136"/>
              <a:ext cx="15903612" cy="3731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ru-RU" sz="3000" spc="30" dirty="0" smtClean="0">
                  <a:solidFill>
                    <a:srgbClr val="737373"/>
                  </a:solidFill>
                  <a:latin typeface="Clear Sans Regular Bold Italics"/>
                </a:rPr>
                <a:t>Люди ищут чем им заняться в свободное время. Останавливают выбор на компьютерных играх. Но в мире много однотипных, простых игр со скучным сюжетом и через чур лёгким, быстрым прохождением.</a:t>
              </a:r>
              <a:endParaRPr lang="en-US" sz="3000" spc="30" dirty="0">
                <a:solidFill>
                  <a:srgbClr val="737373"/>
                </a:solidFill>
                <a:latin typeface="Clear Sans Regular Bold Itali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9200" y="6134100"/>
            <a:ext cx="12237572" cy="2229820"/>
            <a:chOff x="0" y="-92075"/>
            <a:chExt cx="16316762" cy="2973094"/>
          </a:xfrm>
        </p:grpSpPr>
        <p:sp>
          <p:nvSpPr>
            <p:cNvPr id="7" name="TextBox 7"/>
            <p:cNvSpPr txBox="1"/>
            <p:nvPr/>
          </p:nvSpPr>
          <p:spPr>
            <a:xfrm>
              <a:off x="0" y="-92075"/>
              <a:ext cx="16316762" cy="1120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spc="250" dirty="0">
                  <a:solidFill>
                    <a:srgbClr val="1C2529"/>
                  </a:solidFill>
                  <a:latin typeface="CAT Neuzeit Bold"/>
                </a:rPr>
                <a:t>ЦЕЛЕВАЯ АУДИТОРИЯ: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42136"/>
              <a:ext cx="13764890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ru-RU" sz="3000" spc="30" dirty="0" smtClean="0">
                  <a:solidFill>
                    <a:srgbClr val="737373"/>
                  </a:solidFill>
                  <a:latin typeface="Clear Sans Regular Bold Italics"/>
                </a:rPr>
                <a:t>Люди всех возрастов, имеющие компьютер.</a:t>
              </a:r>
              <a:endParaRPr lang="en-US" sz="3000" spc="30" dirty="0">
                <a:solidFill>
                  <a:srgbClr val="737373"/>
                </a:solidFill>
                <a:latin typeface="Clear Sans Regular Bold Italics"/>
              </a:endParaRPr>
            </a:p>
            <a:p>
              <a:pPr>
                <a:lnSpc>
                  <a:spcPts val="4500"/>
                </a:lnSpc>
              </a:pPr>
              <a:endParaRPr lang="en-US" sz="3000" spc="30" dirty="0">
                <a:solidFill>
                  <a:srgbClr val="737373"/>
                </a:solidFill>
                <a:latin typeface="Clear Sans Regular Bold Italics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515119" y="641437"/>
            <a:ext cx="3100585" cy="3311706"/>
          </a:xfrm>
          <a:prstGeom prst="rect">
            <a:avLst/>
          </a:prstGeom>
        </p:spPr>
      </p:pic>
      <p:pic>
        <p:nvPicPr>
          <p:cNvPr id="1026" name="Picture 2" descr="Руки геймера на клавиатуре, играющие в игры, Стоковое видео - Envato  Ele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1" y="5444059"/>
            <a:ext cx="5619750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1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7700891" cy="82296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9" name="Прямоугольник 18"/>
          <p:cNvSpPr/>
          <p:nvPr/>
        </p:nvSpPr>
        <p:spPr>
          <a:xfrm>
            <a:off x="12706735" y="5567978"/>
            <a:ext cx="4815077" cy="3200400"/>
          </a:xfrm>
          <a:prstGeom prst="rect">
            <a:avLst/>
          </a:prstGeom>
          <a:solidFill>
            <a:srgbClr val="5E17EB"/>
          </a:solidFill>
          <a:ln>
            <a:solidFill>
              <a:srgbClr val="5E1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7836510" y="5567979"/>
            <a:ext cx="3807903" cy="3200400"/>
          </a:xfrm>
          <a:prstGeom prst="rect">
            <a:avLst/>
          </a:prstGeom>
          <a:solidFill>
            <a:srgbClr val="5E17EB"/>
          </a:solidFill>
          <a:ln>
            <a:solidFill>
              <a:srgbClr val="5E1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508845" y="5567981"/>
            <a:ext cx="5293303" cy="3200400"/>
          </a:xfrm>
          <a:prstGeom prst="rect">
            <a:avLst/>
          </a:prstGeom>
          <a:solidFill>
            <a:srgbClr val="5E17EB"/>
          </a:solidFill>
          <a:ln>
            <a:solidFill>
              <a:srgbClr val="5E1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30207" y="1446688"/>
            <a:ext cx="3100585" cy="331170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08845" y="1421726"/>
            <a:ext cx="14035955" cy="4445001"/>
            <a:chOff x="0" y="-98425"/>
            <a:chExt cx="12595672" cy="5926665"/>
          </a:xfrm>
        </p:grpSpPr>
        <p:sp>
          <p:nvSpPr>
            <p:cNvPr id="5" name="TextBox 5"/>
            <p:cNvSpPr txBox="1"/>
            <p:nvPr/>
          </p:nvSpPr>
          <p:spPr>
            <a:xfrm>
              <a:off x="6162" y="1211594"/>
              <a:ext cx="11949298" cy="46166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ru-RU" sz="3000" spc="30" dirty="0" smtClean="0">
                  <a:solidFill>
                    <a:srgbClr val="737373"/>
                  </a:solidFill>
                  <a:latin typeface="Clear Sans Regular Bold Italics"/>
                </a:rPr>
                <a:t>Сейчас многие люди в свободное время проводят много времени за компьютерными играми, ищут новые и интересные игры, с интересным сюжетом и удобной механикой. В нашем проекте мы соединили 2 культовых игры: </a:t>
              </a:r>
              <a:r>
                <a:rPr lang="en-US" sz="3000" spc="30" dirty="0" smtClean="0">
                  <a:solidFill>
                    <a:srgbClr val="737373"/>
                  </a:solidFill>
                  <a:latin typeface="Clear Sans Regular Bold Italics"/>
                </a:rPr>
                <a:t>Mario</a:t>
              </a:r>
              <a:r>
                <a:rPr lang="ru-RU" sz="3000" spc="30" dirty="0" smtClean="0">
                  <a:solidFill>
                    <a:srgbClr val="737373"/>
                  </a:solidFill>
                  <a:latin typeface="Clear Sans Regular Bold Italics"/>
                </a:rPr>
                <a:t> и </a:t>
              </a:r>
              <a:r>
                <a:rPr lang="en-US" sz="3000" spc="30" dirty="0">
                  <a:solidFill>
                    <a:srgbClr val="737373"/>
                  </a:solidFill>
                  <a:latin typeface="Clear Sans Regular Bold Italics"/>
                </a:rPr>
                <a:t>Flappy </a:t>
              </a:r>
              <a:r>
                <a:rPr lang="en-US" sz="3000" spc="30" dirty="0" smtClean="0">
                  <a:solidFill>
                    <a:srgbClr val="737373"/>
                  </a:solidFill>
                  <a:latin typeface="Clear Sans Regular Bold Italics"/>
                </a:rPr>
                <a:t>Bird</a:t>
              </a:r>
              <a:r>
                <a:rPr lang="ru-RU" sz="3000" spc="30" dirty="0" smtClean="0">
                  <a:solidFill>
                    <a:srgbClr val="737373"/>
                  </a:solidFill>
                  <a:latin typeface="Clear Sans Regular Bold Italics"/>
                </a:rPr>
                <a:t> – и сделали оригинальный дизайн в стиле С</a:t>
              </a:r>
              <a:r>
                <a:rPr lang="en-US" sz="3000" spc="30" dirty="0" err="1" smtClean="0">
                  <a:solidFill>
                    <a:srgbClr val="737373"/>
                  </a:solidFill>
                  <a:latin typeface="Clear Sans Regular Bold Italics"/>
                </a:rPr>
                <a:t>yberpunk</a:t>
              </a:r>
              <a:r>
                <a:rPr lang="ru-RU" sz="3000" spc="30" dirty="0" smtClean="0">
                  <a:solidFill>
                    <a:srgbClr val="737373"/>
                  </a:solidFill>
                  <a:latin typeface="Clear Sans Regular Bold Italics"/>
                </a:rPr>
                <a:t>, который зацепит каждого. </a:t>
              </a:r>
              <a:endParaRPr lang="en-US" sz="3000" spc="30" dirty="0">
                <a:solidFill>
                  <a:srgbClr val="737373"/>
                </a:solidFill>
                <a:latin typeface="Clear Sans Regular Bold Italics"/>
              </a:endParaRPr>
            </a:p>
            <a:p>
              <a:pPr>
                <a:lnSpc>
                  <a:spcPts val="4500"/>
                </a:lnSpc>
              </a:pPr>
              <a:endParaRPr lang="en-US" sz="3000" spc="30" dirty="0">
                <a:solidFill>
                  <a:srgbClr val="737373"/>
                </a:solidFill>
                <a:latin typeface="Clear Sans Regular Bold Itali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8425"/>
              <a:ext cx="12595672" cy="1120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5000" spc="250" dirty="0">
                  <a:solidFill>
                    <a:srgbClr val="1C2529"/>
                  </a:solidFill>
                  <a:latin typeface="CAT Neuzeit"/>
                </a:rPr>
                <a:t>АКТУАЛЬНОСТЬ ПРОЕКТА:</a:t>
              </a:r>
            </a:p>
          </p:txBody>
        </p:sp>
      </p:grpSp>
      <p:pic>
        <p:nvPicPr>
          <p:cNvPr id="2050" name="Picture 2" descr="Бог из машины»: что такое киберпанк и в чем его шар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810250"/>
            <a:ext cx="4805795" cy="271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262" y="5810253"/>
            <a:ext cx="3200400" cy="271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161" y="5810250"/>
            <a:ext cx="4192226" cy="271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49444" y="6383349"/>
            <a:ext cx="798617" cy="15696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sz="9600" dirty="0" smtClean="0">
                <a:solidFill>
                  <a:srgbClr val="5E17EB"/>
                </a:solidFill>
              </a:rPr>
              <a:t>+</a:t>
            </a:r>
            <a:endParaRPr lang="ru-RU" sz="9600" dirty="0">
              <a:solidFill>
                <a:srgbClr val="5E17EB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695746" y="6383351"/>
            <a:ext cx="798617" cy="15696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sz="9600" dirty="0" smtClean="0">
                <a:solidFill>
                  <a:srgbClr val="5E17EB"/>
                </a:solidFill>
              </a:rPr>
              <a:t>+</a:t>
            </a:r>
            <a:endParaRPr lang="ru-RU" sz="9600" dirty="0">
              <a:solidFill>
                <a:srgbClr val="5E17EB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82600" y="1028700"/>
            <a:ext cx="17268443" cy="3626318"/>
          </a:xfrm>
          <a:prstGeom prst="rect">
            <a:avLst/>
          </a:prstGeom>
          <a:solidFill>
            <a:srgbClr val="5E17EB"/>
          </a:solidFill>
        </p:spPr>
      </p:sp>
      <p:sp>
        <p:nvSpPr>
          <p:cNvPr id="3" name="AutoShape 3"/>
          <p:cNvSpPr/>
          <p:nvPr/>
        </p:nvSpPr>
        <p:spPr>
          <a:xfrm>
            <a:off x="1625928" y="5524500"/>
            <a:ext cx="17601872" cy="3733922"/>
          </a:xfrm>
          <a:prstGeom prst="rect">
            <a:avLst/>
          </a:prstGeom>
          <a:solidFill>
            <a:srgbClr val="5E17EB"/>
          </a:solidFill>
        </p:spPr>
      </p:sp>
      <p:grpSp>
        <p:nvGrpSpPr>
          <p:cNvPr id="4" name="Group 4"/>
          <p:cNvGrpSpPr/>
          <p:nvPr/>
        </p:nvGrpSpPr>
        <p:grpSpPr>
          <a:xfrm>
            <a:off x="6749839" y="6147529"/>
            <a:ext cx="10036004" cy="2191328"/>
            <a:chOff x="0" y="-98425"/>
            <a:chExt cx="13381338" cy="2921772"/>
          </a:xfrm>
        </p:grpSpPr>
        <p:sp>
          <p:nvSpPr>
            <p:cNvPr id="5" name="TextBox 5"/>
            <p:cNvSpPr txBox="1"/>
            <p:nvPr/>
          </p:nvSpPr>
          <p:spPr>
            <a:xfrm>
              <a:off x="0" y="-98425"/>
              <a:ext cx="13346209" cy="1120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000"/>
                </a:lnSpc>
              </a:pPr>
              <a:r>
                <a:rPr lang="en-US" sz="5000" spc="250" dirty="0">
                  <a:solidFill>
                    <a:srgbClr val="FFFFFF"/>
                  </a:solidFill>
                  <a:latin typeface="CAT Neuzeit"/>
                </a:rPr>
                <a:t>ФУНКЦИОНАЛ ПРОДУКТА: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51661"/>
              <a:ext cx="13381338" cy="14716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4500"/>
                </a:lnSpc>
              </a:pPr>
              <a:r>
                <a:rPr lang="ru-RU" sz="3000" spc="30" dirty="0" smtClean="0">
                  <a:solidFill>
                    <a:srgbClr val="FFFFFF"/>
                  </a:solidFill>
                  <a:latin typeface="Clear Sans Regular Italics"/>
                </a:rPr>
                <a:t>Полноценная компьютерная игра с удобным управлением, приятным дизайном.</a:t>
              </a:r>
              <a:endParaRPr lang="en-US" sz="3000" spc="30" dirty="0">
                <a:solidFill>
                  <a:srgbClr val="FFFFFF"/>
                </a:solidFill>
                <a:latin typeface="Clear Sans Regular Itali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25928" y="1528433"/>
            <a:ext cx="9584067" cy="2818807"/>
            <a:chOff x="0" y="-98425"/>
            <a:chExt cx="12778756" cy="3758411"/>
          </a:xfrm>
        </p:grpSpPr>
        <p:sp>
          <p:nvSpPr>
            <p:cNvPr id="8" name="TextBox 8"/>
            <p:cNvSpPr txBox="1"/>
            <p:nvPr/>
          </p:nvSpPr>
          <p:spPr>
            <a:xfrm>
              <a:off x="0" y="-98425"/>
              <a:ext cx="12745210" cy="1120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spc="250" dirty="0">
                  <a:solidFill>
                    <a:srgbClr val="FFFFFF"/>
                  </a:solidFill>
                  <a:latin typeface="CAT Neuzeit"/>
                </a:rPr>
                <a:t>ЦЕЛЬ ПРОДУКТА: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51661"/>
              <a:ext cx="12778756" cy="230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00"/>
                </a:lnSpc>
              </a:pPr>
              <a:r>
                <a:rPr lang="ru-RU" sz="3000" spc="30" dirty="0" smtClean="0">
                  <a:solidFill>
                    <a:srgbClr val="FFFFFF"/>
                  </a:solidFill>
                  <a:latin typeface="Clear Sans Regular Italics"/>
                </a:rPr>
                <a:t>Подарить миру новую сложную игру в красивом стиле, помочь людям скоротать время и получить удовольствие.</a:t>
              </a:r>
              <a:endParaRPr lang="en-US" sz="3000" spc="30" dirty="0">
                <a:solidFill>
                  <a:srgbClr val="FFFFFF"/>
                </a:solidFill>
                <a:latin typeface="Clear Sans Regular Italics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628038">
            <a:off x="12155899" y="-1386196"/>
            <a:ext cx="2729333" cy="13687572"/>
          </a:xfrm>
          <a:prstGeom prst="rect">
            <a:avLst/>
          </a:prstGeom>
          <a:solidFill>
            <a:srgbClr val="5E17EB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876300"/>
            <a:ext cx="10594382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 spc="250" dirty="0">
                <a:solidFill>
                  <a:srgbClr val="1C2529"/>
                </a:solidFill>
                <a:latin typeface="CAT Neuzeit"/>
              </a:rPr>
              <a:t>ЭТАПЫ РЕАЛИЗАЦИИ ПРОЕКТА: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174292"/>
            <a:ext cx="10004419" cy="823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spc="30" dirty="0" smtClean="0">
                <a:solidFill>
                  <a:srgbClr val="737373"/>
                </a:solidFill>
                <a:latin typeface="Arimo Italics"/>
              </a:rPr>
              <a:t>В Яндекс лицее мы проходили тему </a:t>
            </a:r>
            <a:r>
              <a:rPr lang="en-US" sz="3000" spc="30" dirty="0" err="1" smtClean="0">
                <a:solidFill>
                  <a:srgbClr val="737373"/>
                </a:solidFill>
                <a:latin typeface="Arimo Italics"/>
              </a:rPr>
              <a:t>PyGame</a:t>
            </a:r>
            <a:r>
              <a:rPr lang="en-US" sz="3000" spc="30" dirty="0" smtClean="0">
                <a:solidFill>
                  <a:srgbClr val="737373"/>
                </a:solidFill>
                <a:latin typeface="Arimo Italics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spc="30" dirty="0" smtClean="0">
                <a:solidFill>
                  <a:srgbClr val="737373"/>
                </a:solidFill>
                <a:latin typeface="Arimo Italics"/>
              </a:rPr>
              <a:t>Придумали какую игру хотим сделать.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spc="30" dirty="0" smtClean="0">
                <a:solidFill>
                  <a:srgbClr val="737373"/>
                </a:solidFill>
                <a:latin typeface="Arimo Italics"/>
              </a:rPr>
              <a:t>Создали проект в </a:t>
            </a:r>
            <a:r>
              <a:rPr lang="en-US" sz="3000" spc="30" dirty="0" err="1" smtClean="0">
                <a:solidFill>
                  <a:srgbClr val="737373"/>
                </a:solidFill>
                <a:latin typeface="Arimo Italics"/>
              </a:rPr>
              <a:t>Git</a:t>
            </a:r>
            <a:r>
              <a:rPr lang="en-US" sz="3000" spc="30" dirty="0">
                <a:solidFill>
                  <a:srgbClr val="737373"/>
                </a:solidFill>
                <a:latin typeface="Arimo Italics"/>
              </a:rPr>
              <a:t>.</a:t>
            </a:r>
            <a:endParaRPr lang="ru-RU" sz="3000" spc="30" dirty="0" smtClean="0">
              <a:solidFill>
                <a:srgbClr val="737373"/>
              </a:solidFill>
              <a:latin typeface="Arimo Italics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spc="30" dirty="0" smtClean="0">
                <a:solidFill>
                  <a:srgbClr val="737373"/>
                </a:solidFill>
                <a:latin typeface="Arimo Italics"/>
              </a:rPr>
              <a:t>Прописали текстовое описание игры.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spc="30" dirty="0" smtClean="0">
                <a:solidFill>
                  <a:srgbClr val="737373"/>
                </a:solidFill>
                <a:latin typeface="Arimo Italics"/>
              </a:rPr>
              <a:t>Создали фон и персонажа.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spc="30" dirty="0" smtClean="0">
                <a:solidFill>
                  <a:srgbClr val="737373"/>
                </a:solidFill>
                <a:latin typeface="Arimo Italics"/>
              </a:rPr>
              <a:t>Добавили врагов.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spc="30" dirty="0" smtClean="0">
                <a:solidFill>
                  <a:srgbClr val="737373"/>
                </a:solidFill>
                <a:latin typeface="Arimo Italics"/>
              </a:rPr>
              <a:t>Реализовали несколько уровней.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spc="30" dirty="0" smtClean="0">
                <a:solidFill>
                  <a:srgbClr val="737373"/>
                </a:solidFill>
                <a:latin typeface="Arimo Italics"/>
              </a:rPr>
              <a:t>Добавили боса и паузу.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spc="30" dirty="0" smtClean="0">
                <a:solidFill>
                  <a:srgbClr val="737373"/>
                </a:solidFill>
                <a:latin typeface="Arimo Italics"/>
              </a:rPr>
              <a:t>Добавили звук и анимации.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spc="30" dirty="0" smtClean="0">
                <a:solidFill>
                  <a:srgbClr val="737373"/>
                </a:solidFill>
                <a:latin typeface="Arimo Italics"/>
              </a:rPr>
              <a:t>Отработали баги и ошибки.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spc="30" dirty="0" smtClean="0">
                <a:solidFill>
                  <a:srgbClr val="737373"/>
                </a:solidFill>
                <a:latin typeface="Arimo Italics"/>
              </a:rPr>
              <a:t> Сделали презентацию.</a:t>
            </a:r>
            <a:endParaRPr lang="en-US" sz="3000" spc="30" dirty="0">
              <a:solidFill>
                <a:srgbClr val="737373"/>
              </a:solidFill>
              <a:latin typeface="Arimo Italics"/>
            </a:endParaRPr>
          </a:p>
          <a:p>
            <a:pPr>
              <a:lnSpc>
                <a:spcPts val="4800"/>
              </a:lnSpc>
            </a:pPr>
            <a:endParaRPr lang="en-US" sz="3000" spc="30" dirty="0">
              <a:solidFill>
                <a:srgbClr val="737373"/>
              </a:solidFill>
              <a:latin typeface="Arimo Italics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47380" y="6673970"/>
            <a:ext cx="3100585" cy="331170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1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82313" y="-160525"/>
            <a:ext cx="16744895" cy="9600650"/>
          </a:xfrm>
          <a:prstGeom prst="rect">
            <a:avLst/>
          </a:prstGeom>
          <a:solidFill>
            <a:schemeClr val="bg1"/>
          </a:solidFill>
        </p:spPr>
      </p:sp>
      <p:sp>
        <p:nvSpPr>
          <p:cNvPr id="12" name="TextBox 3"/>
          <p:cNvSpPr txBox="1"/>
          <p:nvPr/>
        </p:nvSpPr>
        <p:spPr>
          <a:xfrm>
            <a:off x="1600200" y="190500"/>
            <a:ext cx="13639800" cy="807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ru-RU" sz="5400" b="1" dirty="0"/>
              <a:t>Описание реализации</a:t>
            </a:r>
            <a:r>
              <a:rPr lang="en-US" sz="5000" spc="250" dirty="0" smtClean="0">
                <a:solidFill>
                  <a:srgbClr val="1C2529"/>
                </a:solidFill>
                <a:latin typeface="CAT Neuzeit"/>
              </a:rPr>
              <a:t>:</a:t>
            </a:r>
            <a:endParaRPr lang="en-US" sz="5000" spc="250" dirty="0">
              <a:solidFill>
                <a:srgbClr val="1C2529"/>
              </a:solidFill>
              <a:latin typeface="CAT Neuzei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0" y="1485900"/>
            <a:ext cx="14478000" cy="735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Данную игру мы </a:t>
            </a:r>
            <a:r>
              <a:rPr lang="ru-RU" sz="3000" spc="30" dirty="0" smtClean="0">
                <a:solidFill>
                  <a:srgbClr val="737373"/>
                </a:solidFill>
                <a:latin typeface="Arimo Italics"/>
              </a:rPr>
              <a:t>реализовали на </a:t>
            </a: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основе библиотеки </a:t>
            </a:r>
            <a:r>
              <a:rPr lang="en-US" sz="3000" spc="30" dirty="0" err="1">
                <a:solidFill>
                  <a:srgbClr val="737373"/>
                </a:solidFill>
                <a:latin typeface="Arimo Italics"/>
              </a:rPr>
              <a:t>PyGame</a:t>
            </a: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В нашей игре 3 </a:t>
            </a:r>
            <a:r>
              <a:rPr lang="ru-RU" sz="3000" spc="30" dirty="0" smtClean="0">
                <a:solidFill>
                  <a:srgbClr val="737373"/>
                </a:solidFill>
                <a:latin typeface="Arimo Italics"/>
              </a:rPr>
              <a:t>полноценных уровня </a:t>
            </a: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и главное меню. Они реализованы отдельными классами, разбитыми на несколько </a:t>
            </a:r>
            <a:r>
              <a:rPr lang="en-US" sz="3000" spc="30" dirty="0">
                <a:solidFill>
                  <a:srgbClr val="737373"/>
                </a:solidFill>
                <a:latin typeface="Arimo Italics"/>
              </a:rPr>
              <a:t>python </a:t>
            </a: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файлов</a:t>
            </a:r>
            <a:r>
              <a:rPr lang="ru-RU" sz="3000" spc="30" dirty="0" smtClean="0">
                <a:solidFill>
                  <a:srgbClr val="737373"/>
                </a:solidFill>
                <a:latin typeface="Arimo Italics"/>
              </a:rPr>
              <a:t>:</a:t>
            </a:r>
          </a:p>
          <a:p>
            <a:pPr>
              <a:lnSpc>
                <a:spcPct val="120000"/>
              </a:lnSpc>
            </a:pPr>
            <a:endParaRPr lang="ru-RU" sz="3000" spc="30" dirty="0">
              <a:solidFill>
                <a:srgbClr val="737373"/>
              </a:solidFill>
              <a:latin typeface="Arimo Italics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737373"/>
                </a:solidFill>
                <a:latin typeface="Arimo Italics"/>
              </a:rPr>
              <a:t>Main </a:t>
            </a: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–  главный файл управления всей игрой.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737373"/>
                </a:solidFill>
                <a:latin typeface="Arimo Italics"/>
              </a:rPr>
              <a:t>Menu – </a:t>
            </a: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главное меню игры.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737373"/>
                </a:solidFill>
                <a:latin typeface="Arimo Italics"/>
              </a:rPr>
              <a:t>Level, </a:t>
            </a:r>
            <a:r>
              <a:rPr lang="en-US" sz="3000" spc="30" dirty="0" smtClean="0">
                <a:solidFill>
                  <a:srgbClr val="737373"/>
                </a:solidFill>
                <a:latin typeface="Arimo Italics"/>
              </a:rPr>
              <a:t>level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_</a:t>
            </a:r>
            <a:r>
              <a:rPr lang="en-US" sz="3000" spc="30" dirty="0" smtClean="0">
                <a:solidFill>
                  <a:srgbClr val="737373"/>
                </a:solidFill>
                <a:latin typeface="Arimo Italics"/>
              </a:rPr>
              <a:t>2</a:t>
            </a:r>
            <a:r>
              <a:rPr lang="en-US" sz="3000" spc="30" dirty="0">
                <a:solidFill>
                  <a:srgbClr val="737373"/>
                </a:solidFill>
                <a:latin typeface="Arimo Italics"/>
              </a:rPr>
              <a:t>, </a:t>
            </a:r>
            <a:r>
              <a:rPr lang="en-US" sz="3000" spc="30" dirty="0" smtClean="0">
                <a:solidFill>
                  <a:srgbClr val="737373"/>
                </a:solidFill>
                <a:latin typeface="Arimo Italics"/>
              </a:rPr>
              <a:t>level</a:t>
            </a:r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</a:rPr>
              <a:t>_</a:t>
            </a:r>
            <a:r>
              <a:rPr lang="en-US" sz="3000" spc="30" dirty="0" smtClean="0">
                <a:solidFill>
                  <a:srgbClr val="737373"/>
                </a:solidFill>
                <a:latin typeface="Arimo Italics"/>
              </a:rPr>
              <a:t>boss </a:t>
            </a:r>
            <a:r>
              <a:rPr lang="en-US" sz="3000" spc="30" dirty="0">
                <a:solidFill>
                  <a:srgbClr val="737373"/>
                </a:solidFill>
                <a:latin typeface="Arimo Italics"/>
              </a:rPr>
              <a:t>– </a:t>
            </a: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уровни игры.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737373"/>
                </a:solidFill>
                <a:latin typeface="Arimo Italics"/>
              </a:rPr>
              <a:t>Player</a:t>
            </a: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 – отслеживание и управление </a:t>
            </a:r>
            <a:r>
              <a:rPr lang="ru-RU" sz="3000" spc="30" dirty="0" smtClean="0">
                <a:solidFill>
                  <a:srgbClr val="737373"/>
                </a:solidFill>
                <a:latin typeface="Arimo Italics"/>
              </a:rPr>
              <a:t>персонажем.</a:t>
            </a:r>
            <a:endParaRPr lang="ru-RU" sz="3000" spc="30" dirty="0">
              <a:solidFill>
                <a:srgbClr val="737373"/>
              </a:solidFill>
              <a:latin typeface="Arimo Italics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737373"/>
                </a:solidFill>
                <a:latin typeface="Arimo Italics"/>
              </a:rPr>
              <a:t>Enemy, </a:t>
            </a:r>
            <a:r>
              <a:rPr lang="en-US" sz="3000" spc="30" dirty="0" smtClean="0">
                <a:solidFill>
                  <a:srgbClr val="737373"/>
                </a:solidFill>
                <a:latin typeface="Arimo Italics"/>
              </a:rPr>
              <a:t>running</a:t>
            </a:r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</a:rPr>
              <a:t>_</a:t>
            </a:r>
            <a:r>
              <a:rPr lang="en-US" sz="3000" spc="30" dirty="0" smtClean="0">
                <a:solidFill>
                  <a:srgbClr val="737373"/>
                </a:solidFill>
                <a:latin typeface="Arimo Italics"/>
              </a:rPr>
              <a:t>enemy</a:t>
            </a:r>
            <a:r>
              <a:rPr lang="en-US" sz="3000" spc="30" dirty="0">
                <a:solidFill>
                  <a:srgbClr val="737373"/>
                </a:solidFill>
                <a:latin typeface="Arimo Italics"/>
              </a:rPr>
              <a:t>, boss, block </a:t>
            </a: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– враги и подвижные ящики.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737373"/>
                </a:solidFill>
                <a:latin typeface="Arimo Italics"/>
              </a:rPr>
              <a:t>Ground</a:t>
            </a: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, </a:t>
            </a:r>
            <a:r>
              <a:rPr lang="en-US" sz="3000" spc="30" dirty="0">
                <a:solidFill>
                  <a:srgbClr val="737373"/>
                </a:solidFill>
                <a:latin typeface="Arimo Italics"/>
              </a:rPr>
              <a:t>tile</a:t>
            </a: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, </a:t>
            </a:r>
            <a:r>
              <a:rPr lang="en-US" sz="3000" spc="30" dirty="0" smtClean="0">
                <a:solidFill>
                  <a:srgbClr val="737373"/>
                </a:solidFill>
                <a:latin typeface="Arimo Italics"/>
              </a:rPr>
              <a:t>up</a:t>
            </a:r>
            <a:r>
              <a:rPr lang="ru-RU" sz="3200" dirty="0" smtClean="0">
                <a:solidFill>
                  <a:schemeClr val="bg1">
                    <a:lumMod val="50000"/>
                  </a:schemeClr>
                </a:solidFill>
              </a:rPr>
              <a:t>_</a:t>
            </a:r>
            <a:r>
              <a:rPr lang="en-US" sz="3000" spc="30" dirty="0" smtClean="0">
                <a:solidFill>
                  <a:srgbClr val="737373"/>
                </a:solidFill>
                <a:latin typeface="Arimo Italics"/>
              </a:rPr>
              <a:t>pipe</a:t>
            </a: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, </a:t>
            </a:r>
            <a:r>
              <a:rPr lang="en-US" sz="3000" spc="30" dirty="0">
                <a:solidFill>
                  <a:srgbClr val="737373"/>
                </a:solidFill>
                <a:latin typeface="Arimo Italics"/>
              </a:rPr>
              <a:t>pipe – </a:t>
            </a: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блоки из которых состоят уровни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sz="3000" spc="30" dirty="0">
              <a:solidFill>
                <a:srgbClr val="737373"/>
              </a:solidFill>
              <a:latin typeface="Arimo Italics"/>
            </a:endParaRPr>
          </a:p>
          <a:p>
            <a:pPr>
              <a:lnSpc>
                <a:spcPct val="120000"/>
              </a:lnSpc>
            </a:pP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Так же в игре реализована пауза, добавлена музыка и анимации.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49399" y="5905500"/>
            <a:ext cx="3100585" cy="331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52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9753600" y="5448300"/>
            <a:ext cx="7620000" cy="4475309"/>
          </a:xfrm>
          <a:prstGeom prst="rect">
            <a:avLst/>
          </a:prstGeom>
          <a:solidFill>
            <a:srgbClr val="5E17EB"/>
          </a:solidFill>
          <a:ln>
            <a:solidFill>
              <a:srgbClr val="5E1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753600" y="591991"/>
            <a:ext cx="7620000" cy="4475309"/>
          </a:xfrm>
          <a:prstGeom prst="rect">
            <a:avLst/>
          </a:prstGeom>
          <a:solidFill>
            <a:srgbClr val="5E17EB"/>
          </a:solidFill>
          <a:ln>
            <a:solidFill>
              <a:srgbClr val="5E1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AutoShape 2"/>
          <p:cNvSpPr/>
          <p:nvPr/>
        </p:nvSpPr>
        <p:spPr>
          <a:xfrm>
            <a:off x="533401" y="3407336"/>
            <a:ext cx="8534400" cy="5105399"/>
          </a:xfrm>
          <a:prstGeom prst="rect">
            <a:avLst/>
          </a:prstGeom>
          <a:solidFill>
            <a:srgbClr val="5E17EB"/>
          </a:solidFill>
        </p:spPr>
      </p:sp>
      <p:sp>
        <p:nvSpPr>
          <p:cNvPr id="3" name="TextBox 3"/>
          <p:cNvSpPr txBox="1"/>
          <p:nvPr/>
        </p:nvSpPr>
        <p:spPr>
          <a:xfrm>
            <a:off x="508773" y="1943100"/>
            <a:ext cx="9244827" cy="265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 spc="250" dirty="0">
                <a:solidFill>
                  <a:srgbClr val="1C2529"/>
                </a:solidFill>
                <a:latin typeface="CAT Neuzeit"/>
              </a:rPr>
              <a:t>ПРЕИМУЩЕСТВА ПРОЕКТА:</a:t>
            </a:r>
          </a:p>
          <a:p>
            <a:pPr>
              <a:lnSpc>
                <a:spcPts val="7236"/>
              </a:lnSpc>
            </a:pPr>
            <a:endParaRPr lang="en-US" sz="5000" spc="250" dirty="0">
              <a:solidFill>
                <a:srgbClr val="1C2529"/>
              </a:solidFill>
              <a:latin typeface="CAT Neuzeit"/>
            </a:endParaRPr>
          </a:p>
          <a:p>
            <a:pPr>
              <a:lnSpc>
                <a:spcPts val="7236"/>
              </a:lnSpc>
            </a:pPr>
            <a:endParaRPr lang="en-US" sz="5000" spc="250" dirty="0">
              <a:solidFill>
                <a:srgbClr val="1C2529"/>
              </a:solidFill>
              <a:latin typeface="CAT Neuzei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5800" y="3665247"/>
            <a:ext cx="8382000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ru-RU" sz="3600" spc="30" dirty="0" smtClean="0">
                <a:solidFill>
                  <a:srgbClr val="FFFFFF"/>
                </a:solidFill>
                <a:latin typeface="Clear Sans Regular Italics"/>
              </a:rPr>
              <a:t>Наша игра сложнее многих аналогов, она развивает усидчивость, ловкость, реакцию, сообразительность, очень проста в освоение управления, поэтому подойдёт для людей всех возрастов. Имеет запоминающуюся, весёлую атмосферу.</a:t>
            </a:r>
            <a:endParaRPr lang="en-US" sz="3000" spc="30" dirty="0">
              <a:solidFill>
                <a:srgbClr val="FFFFFF"/>
              </a:solidFill>
              <a:latin typeface="Clear Sans Regular Itali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398" y="5704754"/>
            <a:ext cx="7044403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398" y="848445"/>
            <a:ext cx="7044403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364</Words>
  <Application>Microsoft Office PowerPoint</Application>
  <PresentationFormat>Произвольный</PresentationFormat>
  <Paragraphs>44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6" baseType="lpstr">
      <vt:lpstr>Arial</vt:lpstr>
      <vt:lpstr>Clear Sans Regular</vt:lpstr>
      <vt:lpstr>CAT Neuzeit</vt:lpstr>
      <vt:lpstr>Calibri</vt:lpstr>
      <vt:lpstr>CAT Neuzeit Bold</vt:lpstr>
      <vt:lpstr>Clear Sans Regular Bold Italics</vt:lpstr>
      <vt:lpstr>Arimo Italics</vt:lpstr>
      <vt:lpstr>Clear Sans Regular Italics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Игровая студия</dc:title>
  <dc:creator>Кудина Юлия</dc:creator>
  <cp:lastModifiedBy>1</cp:lastModifiedBy>
  <cp:revision>65</cp:revision>
  <dcterms:created xsi:type="dcterms:W3CDTF">2006-08-16T00:00:00Z</dcterms:created>
  <dcterms:modified xsi:type="dcterms:W3CDTF">2024-01-19T13:33:59Z</dcterms:modified>
  <dc:identifier>DAEcGtBl2jI</dc:identifier>
</cp:coreProperties>
</file>